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varScale="1">
        <p:scale>
          <a:sx n="75" d="100"/>
          <a:sy n="75" d="100"/>
        </p:scale>
        <p:origin x="-1236" y="-102"/>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FACABCEB-7077-4B88-BCE2-FCBD8D2B97B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Объект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ACABCEB-7077-4B88-BCE2-FCBD8D2B97BD}"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Объект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8" name="Номер слайда 7"/>
          <p:cNvSpPr>
            <a:spLocks noGrp="1"/>
          </p:cNvSpPr>
          <p:nvPr>
            <p:ph type="sldNum" sz="quarter" idx="11"/>
          </p:nvPr>
        </p:nvSpPr>
        <p:spPr/>
        <p:txBody>
          <a:bodyPr/>
          <a:lstStyle/>
          <a:p>
            <a:fld id="{FACABCEB-7077-4B88-BCE2-FCBD8D2B97BD}" type="slidenum">
              <a:rPr lang="ru-RU" smtClean="0"/>
              <a:pPr/>
              <a:t>‹#›</a:t>
            </a:fld>
            <a:endParaRPr lang="ru-RU"/>
          </a:p>
        </p:txBody>
      </p:sp>
      <p:sp>
        <p:nvSpPr>
          <p:cNvPr id="9" name="Нижний колонтитул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Объект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1FB97412-986C-4C0A-8EFA-757B06F52985}" type="datetimeFigureOut">
              <a:rPr lang="ru-RU" smtClean="0"/>
              <a:pPr/>
              <a:t>21.11.2015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156448" y="6422064"/>
            <a:ext cx="762000" cy="365125"/>
          </a:xfrm>
        </p:spPr>
        <p:txBody>
          <a:bodyPr/>
          <a:lstStyle/>
          <a:p>
            <a:fld id="{FACABCEB-7077-4B88-BCE2-FCBD8D2B97B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1FB97412-986C-4C0A-8EFA-757B06F52985}" type="datetimeFigureOut">
              <a:rPr lang="ru-RU" smtClean="0"/>
              <a:pPr/>
              <a:t>21.11.2015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ACABCEB-7077-4B88-BCE2-FCBD8D2B97B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1FB97412-986C-4C0A-8EFA-757B06F52985}" type="datetimeFigureOut">
              <a:rPr lang="ru-RU" smtClean="0"/>
              <a:pPr/>
              <a:t>21.11.2015</a:t>
            </a:fld>
            <a:endParaRPr lang="ru-RU"/>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FACABCEB-7077-4B88-BCE2-FCBD8D2B97BD}"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t> «Да, были люди в наше время»</a:t>
            </a:r>
            <a:endParaRPr lang="ru-RU" dirty="0"/>
          </a:p>
        </p:txBody>
      </p:sp>
      <p:sp>
        <p:nvSpPr>
          <p:cNvPr id="3" name="Подзаголовок 2"/>
          <p:cNvSpPr>
            <a:spLocks noGrp="1"/>
          </p:cNvSpPr>
          <p:nvPr>
            <p:ph type="subTitle" idx="1"/>
          </p:nvPr>
        </p:nvSpPr>
        <p:spPr/>
        <p:txBody>
          <a:bodyPr/>
          <a:lstStyle/>
          <a:p>
            <a:r>
              <a:rPr lang="ru-RU" dirty="0" smtClean="0"/>
              <a:t>Номинация</a:t>
            </a:r>
            <a:endParaRPr lang="ru-RU" dirty="0"/>
          </a:p>
        </p:txBody>
      </p:sp>
    </p:spTree>
    <p:extLst>
      <p:ext uri="{BB962C8B-B14F-4D97-AF65-F5344CB8AC3E}">
        <p14:creationId xmlns:p14="http://schemas.microsoft.com/office/powerpoint/2010/main" xmlns="" val="818698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932040" y="332656"/>
            <a:ext cx="3946629" cy="2820913"/>
          </a:xfrm>
          <a:prstGeom prst="rect">
            <a:avLst/>
          </a:prstGeom>
        </p:spPr>
      </p:pic>
      <p:sp>
        <p:nvSpPr>
          <p:cNvPr id="5" name="TextBox 4"/>
          <p:cNvSpPr txBox="1"/>
          <p:nvPr/>
        </p:nvSpPr>
        <p:spPr>
          <a:xfrm>
            <a:off x="0" y="19472"/>
            <a:ext cx="4935800" cy="3293209"/>
          </a:xfrm>
          <a:prstGeom prst="rect">
            <a:avLst/>
          </a:prstGeom>
          <a:noFill/>
        </p:spPr>
        <p:txBody>
          <a:bodyPr wrap="square" rtlCol="0">
            <a:spAutoFit/>
          </a:bodyPr>
          <a:lstStyle/>
          <a:p>
            <a:r>
              <a:rPr lang="ru-RU" sz="2800" b="1" dirty="0" smtClean="0">
                <a:solidFill>
                  <a:srgbClr val="00B0F0"/>
                </a:solidFill>
              </a:rPr>
              <a:t>Пётр </a:t>
            </a:r>
            <a:r>
              <a:rPr lang="en-US" sz="2800" b="1" dirty="0" smtClean="0">
                <a:solidFill>
                  <a:srgbClr val="00B0F0"/>
                </a:solidFill>
              </a:rPr>
              <a:t>I</a:t>
            </a:r>
            <a:endParaRPr lang="ru-RU" sz="2800" b="1" dirty="0" smtClean="0">
              <a:solidFill>
                <a:srgbClr val="00B0F0"/>
              </a:solidFill>
            </a:endParaRPr>
          </a:p>
          <a:p>
            <a:pPr algn="just"/>
            <a:r>
              <a:rPr lang="ru-RU" dirty="0" smtClean="0"/>
              <a:t>Петр I Великий (настоящее имя - Романов Петр Алексеевич) - русский царь, с 1721 г. - император, выдающийся государственный деятель, прославившийся большим количеством кардинальных реформ, полководец - появился на свет 9 июня (30 мая по ст. ст.) в 1672 г. в Москве; его отцом был царь Алексей Михайлович, матерью – Наталья Кирилловна Нарышкина.</a:t>
            </a:r>
          </a:p>
          <a:p>
            <a:endParaRPr lang="ru-RU" dirty="0" smtClean="0"/>
          </a:p>
        </p:txBody>
      </p:sp>
      <p:sp>
        <p:nvSpPr>
          <p:cNvPr id="6" name="TextBox 5"/>
          <p:cNvSpPr txBox="1"/>
          <p:nvPr/>
        </p:nvSpPr>
        <p:spPr>
          <a:xfrm>
            <a:off x="0" y="3312681"/>
            <a:ext cx="9036496" cy="2862322"/>
          </a:xfrm>
          <a:prstGeom prst="rect">
            <a:avLst/>
          </a:prstGeom>
          <a:noFill/>
        </p:spPr>
        <p:txBody>
          <a:bodyPr wrap="square" rtlCol="0">
            <a:spAutoFit/>
          </a:bodyPr>
          <a:lstStyle/>
          <a:p>
            <a:pPr algn="just"/>
            <a:r>
              <a:rPr lang="ru-RU" dirty="0" smtClean="0"/>
              <a:t>Будущий император не получил систематического образования, и, хотя сообщается, что его обучение началось в 1677 г., на самом деле мальчик был предоставлен во многом сам себе, большую часть времени проводя с ровесниками в развлечениях, в которых он участвовал весьма охотно. До 10-летнего возраста после смерти в 1676 г. отца Петр рос под присмотром Федора Алексеевича, его старшего брата. После его кончины наследником престола должен был стать Иван Алексеевич, однако слабое здоровье последнего поспособствовало выдвижению на этот пост Петра. Тем не менее в результате стрелецкого бунта политическим компромиссом было возведение на трон Петра и Ивана; Софью Алексеевну, их старшую сестру, назначили правительницей.</a:t>
            </a:r>
            <a:endParaRPr lang="ru-RU" dirty="0"/>
          </a:p>
        </p:txBody>
      </p:sp>
    </p:spTree>
    <p:extLst>
      <p:ext uri="{BB962C8B-B14F-4D97-AF65-F5344CB8AC3E}">
        <p14:creationId xmlns:p14="http://schemas.microsoft.com/office/powerpoint/2010/main" xmlns="" val="935913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45732" y="0"/>
            <a:ext cx="2798268" cy="3717032"/>
          </a:xfrm>
          <a:prstGeom prst="rect">
            <a:avLst/>
          </a:prstGeom>
        </p:spPr>
      </p:pic>
      <p:sp>
        <p:nvSpPr>
          <p:cNvPr id="4" name="TextBox 3"/>
          <p:cNvSpPr txBox="1"/>
          <p:nvPr/>
        </p:nvSpPr>
        <p:spPr>
          <a:xfrm>
            <a:off x="0" y="0"/>
            <a:ext cx="6345732" cy="6617196"/>
          </a:xfrm>
          <a:prstGeom prst="rect">
            <a:avLst/>
          </a:prstGeom>
          <a:noFill/>
        </p:spPr>
        <p:txBody>
          <a:bodyPr wrap="square" rtlCol="0">
            <a:spAutoFit/>
          </a:bodyPr>
          <a:lstStyle/>
          <a:p>
            <a:r>
              <a:rPr lang="ru-RU" sz="2800" b="1" dirty="0" smtClean="0">
                <a:solidFill>
                  <a:srgbClr val="00B0F0"/>
                </a:solidFill>
              </a:rPr>
              <a:t>Военные реформы Петра</a:t>
            </a:r>
          </a:p>
          <a:p>
            <a:pPr algn="just"/>
            <a:r>
              <a:rPr lang="ru-RU" dirty="0" smtClean="0"/>
              <a:t>Кожуховские манёвры (1694) показали Петру преимущество полков «иноземного строя» перед стрельцами. Азовские походы, в котором участвовали четыре регулярных полка (Преображенский, Семёновский, </a:t>
            </a:r>
            <a:r>
              <a:rPr lang="ru-RU" dirty="0" err="1" smtClean="0"/>
              <a:t>Лефортовский</a:t>
            </a:r>
            <a:r>
              <a:rPr lang="ru-RU" dirty="0" smtClean="0"/>
              <a:t> и Бутырский полк), окончательно убедили Петра в малой пригодности войск старой организации[19]. Поэтому в 1698 году старое войско было распущено, кроме 4 регулярных полков, которые стали основой новой армии.</a:t>
            </a:r>
          </a:p>
          <a:p>
            <a:pPr algn="just"/>
            <a:endParaRPr lang="ru-RU" dirty="0" smtClean="0"/>
          </a:p>
          <a:p>
            <a:pPr algn="just"/>
            <a:r>
              <a:rPr lang="ru-RU" dirty="0" smtClean="0"/>
              <a:t>Готовясь к войне со Швецией, Пётр велел в 1699 году произвести общий рекрутский набор и начать обучение новобранцев по образцу, заведённому у </a:t>
            </a:r>
            <a:r>
              <a:rPr lang="ru-RU" dirty="0" err="1" smtClean="0"/>
              <a:t>преображенцев</a:t>
            </a:r>
            <a:r>
              <a:rPr lang="ru-RU" dirty="0" smtClean="0"/>
              <a:t> и </a:t>
            </a:r>
            <a:r>
              <a:rPr lang="ru-RU" dirty="0" err="1" smtClean="0"/>
              <a:t>семёновцев</a:t>
            </a:r>
            <a:r>
              <a:rPr lang="ru-RU" dirty="0" smtClean="0"/>
              <a:t>. Одновременно было набрано большое количество иноземных офицеров. Войну предполагалось начать с осады Нарвы, поэтому основное внимание уделялось организации пехоты. На создание всей необходимой военной структуры просто не хватало времени. Про нетерпеливость царя легенды ходили, ему не терпелось вступить в войну и в деле проверить свою армию. Управление, службу боевого обеспечения, крепкий обустроенный тыл ещё предстояло создать</a:t>
            </a:r>
            <a:endParaRPr lang="ru-RU" dirty="0"/>
          </a:p>
        </p:txBody>
      </p:sp>
    </p:spTree>
    <p:extLst>
      <p:ext uri="{BB962C8B-B14F-4D97-AF65-F5344CB8AC3E}">
        <p14:creationId xmlns:p14="http://schemas.microsoft.com/office/powerpoint/2010/main" xmlns="" val="3697530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28650" y="0"/>
            <a:ext cx="2815350" cy="3744416"/>
          </a:xfrm>
          <a:prstGeom prst="rect">
            <a:avLst/>
          </a:prstGeom>
        </p:spPr>
      </p:pic>
      <p:sp>
        <p:nvSpPr>
          <p:cNvPr id="4" name="TextBox 3"/>
          <p:cNvSpPr txBox="1"/>
          <p:nvPr/>
        </p:nvSpPr>
        <p:spPr>
          <a:xfrm>
            <a:off x="0" y="0"/>
            <a:ext cx="6328650" cy="3570208"/>
          </a:xfrm>
          <a:prstGeom prst="rect">
            <a:avLst/>
          </a:prstGeom>
          <a:noFill/>
        </p:spPr>
        <p:txBody>
          <a:bodyPr wrap="square" rtlCol="0">
            <a:spAutoFit/>
          </a:bodyPr>
          <a:lstStyle/>
          <a:p>
            <a:r>
              <a:rPr lang="ru-RU" sz="2800" b="1" dirty="0" smtClean="0">
                <a:solidFill>
                  <a:srgbClr val="00B0F0"/>
                </a:solidFill>
              </a:rPr>
              <a:t>Российская империя при Петре</a:t>
            </a:r>
          </a:p>
          <a:p>
            <a:endParaRPr lang="ru-RU" dirty="0" smtClean="0"/>
          </a:p>
          <a:p>
            <a:pPr algn="just"/>
            <a:r>
              <a:rPr lang="ru-RU" dirty="0" smtClean="0"/>
              <a:t>Пётр I. Мозаика. Набрана М. В. Ломоносовым. 1754. </a:t>
            </a:r>
            <a:r>
              <a:rPr lang="ru-RU" dirty="0" err="1" smtClean="0"/>
              <a:t>Усть-Рудицкая</a:t>
            </a:r>
            <a:r>
              <a:rPr lang="ru-RU" dirty="0" smtClean="0"/>
              <a:t> фабрика. Эрмитаж</a:t>
            </a:r>
          </a:p>
          <a:p>
            <a:pPr algn="just"/>
            <a:r>
              <a:rPr lang="ru-RU" dirty="0" smtClean="0"/>
              <a:t>После победы в Северной войне и заключения </a:t>
            </a:r>
            <a:r>
              <a:rPr lang="ru-RU" dirty="0" err="1" smtClean="0"/>
              <a:t>Ништадтского</a:t>
            </a:r>
            <a:r>
              <a:rPr lang="ru-RU" dirty="0" smtClean="0"/>
              <a:t> мира в сентябре 1721 года Сенат и Синод решили преподнести Петру титул императора всероссийского со следующей формулировкой: «как обыкновенно от римского сената за знатные дела императоров их такие титулы публично им в дар </a:t>
            </a:r>
            <a:r>
              <a:rPr lang="ru-RU" dirty="0" err="1" smtClean="0"/>
              <a:t>приношены</a:t>
            </a:r>
            <a:r>
              <a:rPr lang="ru-RU" dirty="0" smtClean="0"/>
              <a:t> и на статутах для памяти в вечные роды </a:t>
            </a:r>
            <a:r>
              <a:rPr lang="ru-RU" dirty="0" err="1" smtClean="0"/>
              <a:t>подписываны</a:t>
            </a:r>
            <a:r>
              <a:rPr lang="ru-RU" dirty="0" smtClean="0"/>
              <a:t>.»</a:t>
            </a:r>
          </a:p>
        </p:txBody>
      </p:sp>
      <p:sp>
        <p:nvSpPr>
          <p:cNvPr id="5" name="TextBox 4"/>
          <p:cNvSpPr txBox="1"/>
          <p:nvPr/>
        </p:nvSpPr>
        <p:spPr>
          <a:xfrm>
            <a:off x="0" y="3744416"/>
            <a:ext cx="9144000" cy="2031325"/>
          </a:xfrm>
          <a:prstGeom prst="rect">
            <a:avLst/>
          </a:prstGeom>
          <a:noFill/>
        </p:spPr>
        <p:txBody>
          <a:bodyPr wrap="square" rtlCol="0">
            <a:spAutoFit/>
          </a:bodyPr>
          <a:lstStyle/>
          <a:p>
            <a:pPr algn="just"/>
            <a:r>
              <a:rPr lang="ru-RU" dirty="0" smtClean="0"/>
              <a:t>22 октября (2 ноября) 1721 года Пётр I принял титул, не просто почётный, но свидетельствующий о новой роли России в международных делах. Пруссия и Голландия немедленно признали новый титул русского царя, Швеция в 1723, Турция в 1739, Англия и Австрия в 1742, Франция и Испания в 1745 и, наконец, Польша в 1764 году</a:t>
            </a:r>
          </a:p>
          <a:p>
            <a:endParaRPr lang="ru-RU" dirty="0" smtClean="0"/>
          </a:p>
          <a:p>
            <a:endParaRPr lang="ru-RU" dirty="0"/>
          </a:p>
        </p:txBody>
      </p:sp>
    </p:spTree>
    <p:extLst>
      <p:ext uri="{BB962C8B-B14F-4D97-AF65-F5344CB8AC3E}">
        <p14:creationId xmlns:p14="http://schemas.microsoft.com/office/powerpoint/2010/main" xmlns="" val="1830121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430"/>
            <a:ext cx="9144000" cy="6740307"/>
          </a:xfrm>
          <a:prstGeom prst="rect">
            <a:avLst/>
          </a:prstGeom>
          <a:noFill/>
        </p:spPr>
        <p:txBody>
          <a:bodyPr wrap="square" rtlCol="0">
            <a:spAutoFit/>
          </a:bodyPr>
          <a:lstStyle/>
          <a:p>
            <a:pPr algn="just"/>
            <a:r>
              <a:rPr lang="ru-RU" dirty="0" smtClean="0"/>
              <a:t>Секретарь прусского посольства в России в 1717—1733 гг., И.-Г. </a:t>
            </a:r>
            <a:r>
              <a:rPr lang="ru-RU" dirty="0" err="1" smtClean="0"/>
              <a:t>Фоккеродт</a:t>
            </a:r>
            <a:r>
              <a:rPr lang="ru-RU" dirty="0" smtClean="0"/>
              <a:t>, по просьбе Вольтера, работавшего над историей царствования Петра, написал воспоминания о России при Петре. </a:t>
            </a:r>
            <a:r>
              <a:rPr lang="ru-RU" dirty="0" err="1" smtClean="0"/>
              <a:t>Фоккеродт</a:t>
            </a:r>
            <a:r>
              <a:rPr lang="ru-RU" dirty="0" smtClean="0"/>
              <a:t> попытался оценить численность населения Российской империи к концу царствования Петра I. По его сведениям количество лиц податного сословия составляло 5 миллионов 198 тысяч человек, откуда число крестьян и горожан, включая лиц женского пола, оценивалось примерно в 10 млн. Много душ было утаено помещиками, повторная ревизия увеличила число податных душ до почти 6 млн человек. Русских дворян с семействами считалось до 500 тыс.; чиновников до 200 тыс. и духовных лиц с семьями до 300 тыс. душ</a:t>
            </a:r>
          </a:p>
          <a:p>
            <a:pPr algn="just"/>
            <a:endParaRPr lang="ru-RU" dirty="0" smtClean="0"/>
          </a:p>
          <a:p>
            <a:pPr algn="just"/>
            <a:r>
              <a:rPr lang="ru-RU" dirty="0" smtClean="0"/>
              <a:t>Жители покорённых областей, не состоящие под поголовною податью, составляли по оценке от 500 до 600 тыс. душ. Казаков с семействами на Украине, на Дону и Яике и в пограничных городах считалось от 700 до 800 тыс. душ. Численность сибирских народов была неизвестна, но </a:t>
            </a:r>
            <a:r>
              <a:rPr lang="ru-RU" dirty="0" err="1" smtClean="0"/>
              <a:t>Фоккеродт</a:t>
            </a:r>
            <a:r>
              <a:rPr lang="ru-RU" dirty="0" smtClean="0"/>
              <a:t> положил её до миллиона человек.</a:t>
            </a:r>
          </a:p>
          <a:p>
            <a:pPr algn="just"/>
            <a:endParaRPr lang="ru-RU" dirty="0" smtClean="0"/>
          </a:p>
          <a:p>
            <a:pPr algn="just"/>
            <a:r>
              <a:rPr lang="ru-RU" dirty="0" smtClean="0"/>
              <a:t>Таким образом, население Российской империи составляло до 15 миллионов подданных и уступало в Европе по численности только Франции (около 20 млн).</a:t>
            </a:r>
          </a:p>
          <a:p>
            <a:pPr algn="just"/>
            <a:endParaRPr lang="ru-RU" dirty="0" smtClean="0"/>
          </a:p>
          <a:p>
            <a:pPr algn="just"/>
            <a:r>
              <a:rPr lang="ru-RU" dirty="0" smtClean="0"/>
              <a:t>По подсчётам советского историка Ярослава </a:t>
            </a:r>
            <a:r>
              <a:rPr lang="ru-RU" dirty="0" err="1" smtClean="0"/>
              <a:t>Водарского</a:t>
            </a:r>
            <a:r>
              <a:rPr lang="ru-RU" dirty="0" smtClean="0"/>
              <a:t>, численность мужчин и детей мужского пола выросла с 1678 по 1719 г. с 5,6 до 7,8 млн. Таким образом, принимая число женщин примерно равным числу мужчин, общая численность населения России за этот период выросла с 11.2 до 15.6 млн</a:t>
            </a:r>
            <a:endParaRPr lang="ru-RU" dirty="0"/>
          </a:p>
        </p:txBody>
      </p:sp>
    </p:spTree>
    <p:extLst>
      <p:ext uri="{BB962C8B-B14F-4D97-AF65-F5344CB8AC3E}">
        <p14:creationId xmlns:p14="http://schemas.microsoft.com/office/powerpoint/2010/main" xmlns="" val="199431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09356" y="2492896"/>
            <a:ext cx="1234644" cy="1656184"/>
          </a:xfrm>
          <a:prstGeom prst="rect">
            <a:avLst/>
          </a:prstGeom>
        </p:spPr>
      </p:pic>
      <p:sp>
        <p:nvSpPr>
          <p:cNvPr id="3" name="TextBox 2"/>
          <p:cNvSpPr txBox="1"/>
          <p:nvPr/>
        </p:nvSpPr>
        <p:spPr>
          <a:xfrm>
            <a:off x="0" y="48482"/>
            <a:ext cx="8172400" cy="6340197"/>
          </a:xfrm>
          <a:prstGeom prst="rect">
            <a:avLst/>
          </a:prstGeom>
          <a:noFill/>
        </p:spPr>
        <p:txBody>
          <a:bodyPr wrap="square" rtlCol="0">
            <a:spAutoFit/>
          </a:bodyPr>
          <a:lstStyle/>
          <a:p>
            <a:r>
              <a:rPr lang="ru-RU" sz="2800" b="1" dirty="0" smtClean="0">
                <a:solidFill>
                  <a:srgbClr val="00B0F0"/>
                </a:solidFill>
              </a:rPr>
              <a:t>Преобразования Петра </a:t>
            </a:r>
            <a:r>
              <a:rPr lang="en-US" sz="2800" b="1" dirty="0" smtClean="0">
                <a:solidFill>
                  <a:srgbClr val="00B0F0"/>
                </a:solidFill>
              </a:rPr>
              <a:t>I</a:t>
            </a:r>
            <a:endParaRPr lang="ru-RU" sz="2800" b="1" dirty="0" smtClean="0">
              <a:solidFill>
                <a:srgbClr val="00B0F0"/>
              </a:solidFill>
            </a:endParaRPr>
          </a:p>
          <a:p>
            <a:r>
              <a:rPr lang="ru-RU" dirty="0" smtClean="0"/>
              <a:t>Всю внутреннюю государственную деятельность Петра условно можно разделить на два периода: 1695—1715 годы и 1715—1725. Особенностью первого этапа были спешка и не всегда продуманный характер, что объяснялось ведением Северной войны. Реформы были нацелены, прежде всего, на сбор средств для ведения войны, проводились насильственным методом и часто не приводили к желаемому результату. Кроме государственных реформ на первом этапе проводились обширные реформы с целью модернизации уклада жизни. Во втором периоде реформы были более планомерными.</a:t>
            </a:r>
          </a:p>
          <a:p>
            <a:r>
              <a:rPr lang="ru-RU" dirty="0" smtClean="0"/>
              <a:t>Ряд историков, например В. О. Ключевский, указывали, что реформы Петра I не являлись чем-то принципиально новым, а были лишь продолжением тех преобразований, которые осуществлялись в течение XVII в. Другие историки (например Сергей Соловьев), напротив, подчеркивали революционный характер преобразований Петра.</a:t>
            </a:r>
          </a:p>
          <a:p>
            <a:r>
              <a:rPr lang="ru-RU" dirty="0" smtClean="0"/>
              <a:t>Петром была проведена реформа государственного управления, преобразования в армии, был создан военный флот, была осуществлена реформа церковного управления в духе </a:t>
            </a:r>
            <a:r>
              <a:rPr lang="ru-RU" dirty="0" err="1" smtClean="0"/>
              <a:t>цезаропапизма</a:t>
            </a:r>
            <a:r>
              <a:rPr lang="ru-RU" dirty="0" smtClean="0"/>
              <a:t>, направленная на ликвидацию автономной от государства церковной юрисдикции и подчинение российской церковной иерархии императору. Также была осуществлена финансовая реформа, предпринимались мероприятия по развитию промышленности и торговли.</a:t>
            </a:r>
            <a:endParaRPr lang="ru-RU" dirty="0"/>
          </a:p>
        </p:txBody>
      </p:sp>
    </p:spTree>
    <p:extLst>
      <p:ext uri="{BB962C8B-B14F-4D97-AF65-F5344CB8AC3E}">
        <p14:creationId xmlns:p14="http://schemas.microsoft.com/office/powerpoint/2010/main" xmlns="" val="3619663513"/>
      </p:ext>
    </p:extLst>
  </p:cSld>
  <p:clrMapOvr>
    <a:masterClrMapping/>
  </p:clrMapOvr>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45</TotalTime>
  <Words>937</Words>
  <Application>Microsoft Office PowerPoint</Application>
  <PresentationFormat>Экран (4:3)</PresentationFormat>
  <Paragraphs>25</Paragraphs>
  <Slides>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6</vt:i4>
      </vt:variant>
    </vt:vector>
  </HeadingPairs>
  <TitlesOfParts>
    <vt:vector size="7" baseType="lpstr">
      <vt:lpstr>Техническая</vt:lpstr>
      <vt:lpstr> «Да, были люди в наше время»</vt:lpstr>
      <vt:lpstr>Слайд 2</vt:lpstr>
      <vt:lpstr>Слайд 3</vt:lpstr>
      <vt:lpstr>Слайд 4</vt:lpstr>
      <vt:lpstr>Слайд 5</vt:lpstr>
      <vt:lpstr>Слайд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Настя</dc:creator>
  <cp:lastModifiedBy>Home</cp:lastModifiedBy>
  <cp:revision>5</cp:revision>
  <dcterms:created xsi:type="dcterms:W3CDTF">2015-11-19T07:27:53Z</dcterms:created>
  <dcterms:modified xsi:type="dcterms:W3CDTF">2015-11-21T14:40:40Z</dcterms:modified>
</cp:coreProperties>
</file>